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301" r:id="rId4"/>
    <p:sldId id="282" r:id="rId5"/>
    <p:sldId id="283" r:id="rId6"/>
    <p:sldId id="284" r:id="rId7"/>
    <p:sldId id="285" r:id="rId8"/>
    <p:sldId id="302" r:id="rId9"/>
    <p:sldId id="287" r:id="rId10"/>
    <p:sldId id="288" r:id="rId11"/>
    <p:sldId id="294" r:id="rId12"/>
    <p:sldId id="296" r:id="rId13"/>
    <p:sldId id="297" r:id="rId14"/>
    <p:sldId id="306" r:id="rId15"/>
    <p:sldId id="258" r:id="rId16"/>
    <p:sldId id="260" r:id="rId17"/>
    <p:sldId id="269" r:id="rId18"/>
    <p:sldId id="264" r:id="rId19"/>
    <p:sldId id="303" r:id="rId20"/>
    <p:sldId id="304" r:id="rId21"/>
    <p:sldId id="289" r:id="rId22"/>
    <p:sldId id="290" r:id="rId23"/>
    <p:sldId id="295" r:id="rId24"/>
    <p:sldId id="298" r:id="rId25"/>
    <p:sldId id="300" r:id="rId26"/>
    <p:sldId id="263" r:id="rId27"/>
    <p:sldId id="305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2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8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248" y="7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7.png"/><Relationship Id="rId7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54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3" Type="http://schemas.openxmlformats.org/officeDocument/2006/relationships/image" Target="../media/image81.png"/><Relationship Id="rId7" Type="http://schemas.openxmlformats.org/officeDocument/2006/relationships/image" Target="../media/image591.png"/><Relationship Id="rId12" Type="http://schemas.openxmlformats.org/officeDocument/2006/relationships/image" Target="../media/image64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6.emf"/><Relationship Id="rId11" Type="http://schemas.openxmlformats.org/officeDocument/2006/relationships/image" Target="../media/image630.png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82.jpeg"/><Relationship Id="rId4" Type="http://schemas.openxmlformats.org/officeDocument/2006/relationships/image" Target="../media/image58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701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520.png"/><Relationship Id="rId5" Type="http://schemas.openxmlformats.org/officeDocument/2006/relationships/image" Target="../media/image89.png"/><Relationship Id="rId10" Type="http://schemas.openxmlformats.org/officeDocument/2006/relationships/image" Target="../media/image510.png"/><Relationship Id="rId4" Type="http://schemas.openxmlformats.org/officeDocument/2006/relationships/image" Target="../media/image88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93.png"/><Relationship Id="rId7" Type="http://schemas.openxmlformats.org/officeDocument/2006/relationships/image" Target="../media/image570.png"/><Relationship Id="rId12" Type="http://schemas.openxmlformats.org/officeDocument/2006/relationships/image" Target="../media/image96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50.png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87.png"/><Relationship Id="rId7" Type="http://schemas.openxmlformats.org/officeDocument/2006/relationships/image" Target="../media/image10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7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7.jpeg"/><Relationship Id="rId7" Type="http://schemas.openxmlformats.org/officeDocument/2006/relationships/image" Target="../media/image108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em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>
              <a:lnSpc>
                <a:spcPct val="170000"/>
              </a:lnSpc>
            </a:pPr>
            <a:r>
              <a:rPr lang="ru-RU" dirty="0"/>
              <a:t>к.ф.-м.н.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E50BDE-A868-4AC4-B623-623232FD7E15}"/>
              </a:ext>
            </a:extLst>
          </p:cNvPr>
          <p:cNvSpPr/>
          <p:nvPr/>
        </p:nvSpPr>
        <p:spPr>
          <a:xfrm>
            <a:off x="7078980" y="937260"/>
            <a:ext cx="163830" cy="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070AD-F16F-40E8-B41F-FDA1D66E7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0419" y="18100"/>
            <a:ext cx="9144000" cy="3604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5021F-3BB3-41C4-BB9B-8ED3B3E24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19" y="3996132"/>
            <a:ext cx="9144000" cy="3263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97ACF-3E6A-467D-9F4D-9E728E69F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419" y="-2241132"/>
            <a:ext cx="794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6" y="4342792"/>
            <a:ext cx="6779049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" y="566048"/>
            <a:ext cx="6942846" cy="3527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62801" y="3168985"/>
            <a:ext cx="623456" cy="66230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736126" y="4492635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A3B74F79-3898-4B50-BECA-2F211D62FE79}"/>
              </a:ext>
            </a:extLst>
          </p:cNvPr>
          <p:cNvSpPr/>
          <p:nvPr/>
        </p:nvSpPr>
        <p:spPr>
          <a:xfrm rot="5400000" flipH="1">
            <a:off x="71699" y="3834493"/>
            <a:ext cx="1703819" cy="1459942"/>
          </a:xfrm>
          <a:prstGeom prst="arc">
            <a:avLst>
              <a:gd name="adj1" fmla="val 15837481"/>
              <a:gd name="adj2" fmla="val 2002140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0F57B-817B-4CA2-A515-6D53A54A3E0E}"/>
              </a:ext>
            </a:extLst>
          </p:cNvPr>
          <p:cNvSpPr txBox="1"/>
          <p:nvPr/>
        </p:nvSpPr>
        <p:spPr>
          <a:xfrm rot="16200000">
            <a:off x="31803" y="531056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E536A227-A93A-40CF-9A57-9420CB8C1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25106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𝟏𝟖𝟎𝟎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𝟔𝐞𝟔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E536A227-A93A-40CF-9A57-9420CB8C1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25106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920" y="4283048"/>
            <a:ext cx="6605788" cy="2328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50240"/>
            <a:ext cx="6971296" cy="3443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5035" y="2950464"/>
            <a:ext cx="2121317" cy="8482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749078" y="4463177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B22A19-0C9A-4596-828B-C77C2DD0A7B6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818DD3B5-DE26-4CA4-BD4A-013EB562F561}"/>
              </a:ext>
            </a:extLst>
          </p:cNvPr>
          <p:cNvSpPr/>
          <p:nvPr/>
        </p:nvSpPr>
        <p:spPr>
          <a:xfrm rot="5400000" flipH="1">
            <a:off x="1520375" y="3772179"/>
            <a:ext cx="2217419" cy="1459942"/>
          </a:xfrm>
          <a:prstGeom prst="arc">
            <a:avLst>
              <a:gd name="adj1" fmla="val 15837481"/>
              <a:gd name="adj2" fmla="val 2099338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4DAE6-11DF-4B3E-A8B4-D64AFA73ECE9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C787023D-8AF5-436F-965B-CADB2A0F0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4097839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𝐞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0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𝟐𝟗𝟎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C787023D-8AF5-436F-965B-CADB2A0F0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4097839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39270"/>
            <a:ext cx="6975086" cy="345423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15" y="4371649"/>
            <a:ext cx="6660573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74993" y="1981200"/>
            <a:ext cx="178448" cy="182570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745929" y="4486918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0" name="Дуга 19">
            <a:extLst>
              <a:ext uri="{FF2B5EF4-FFF2-40B4-BE49-F238E27FC236}">
                <a16:creationId xmlns:a16="http://schemas.microsoft.com/office/drawing/2014/main" id="{D4A866D2-8D2D-46BA-B6B4-F055247BDE89}"/>
              </a:ext>
            </a:extLst>
          </p:cNvPr>
          <p:cNvSpPr/>
          <p:nvPr/>
        </p:nvSpPr>
        <p:spPr>
          <a:xfrm rot="5400000" flipH="1">
            <a:off x="-845648" y="3495310"/>
            <a:ext cx="2556921" cy="2290815"/>
          </a:xfrm>
          <a:prstGeom prst="arc">
            <a:avLst>
              <a:gd name="adj1" fmla="val 16153466"/>
              <a:gd name="adj2" fmla="val 20442397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45705-7CEC-4AE7-9F82-E4F02A87F8A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6F891-16F6-401C-9C3A-5EB695E6FB9D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E979D-F2A2-428D-AD93-813529C5CCBE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A76EF636-BDAD-4C45-95CD-B973D0B2AC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409264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𝟒𝟖𝟎𝟎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A76EF636-BDAD-4C45-95CD-B973D0B2AC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409264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1312AC-6854-48CB-A270-39D8F098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z="1600" smtClean="0"/>
              <a:pPr/>
              <a:t>14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67A898-19AD-4CBF-87EB-79B67BC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констант скорости на кинетику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21D331B-7089-41F2-ADB7-8FB144BB0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43906"/>
              </p:ext>
            </p:extLst>
          </p:nvPr>
        </p:nvGraphicFramePr>
        <p:xfrm>
          <a:off x="178776" y="790494"/>
          <a:ext cx="8732521" cy="37511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7503">
                  <a:extLst>
                    <a:ext uri="{9D8B030D-6E8A-4147-A177-3AD203B41FA5}">
                      <a16:colId xmlns:a16="http://schemas.microsoft.com/office/drawing/2014/main" val="356686908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95587199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113707401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31523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42977621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4293495791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4626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Константа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Индукционный период 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Максимальная скорость конверсии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%/с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34218"/>
                  </a:ext>
                </a:extLst>
              </a:tr>
              <a:tr h="159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l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799.840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54.485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040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diff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205.061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0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r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98.250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0.0584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87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dQ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524.132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124.972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0.0487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67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rD_dis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700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2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prop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0.0002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0.5078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80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inh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190.579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0.0188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0.0355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9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</a:rPr>
                        <a:t>trans_m</a:t>
                      </a:r>
                      <a:endParaRPr lang="ru-RU" sz="1600" b="1" i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trans_sol</a:t>
                      </a:r>
                      <a:endParaRPr lang="ru-RU" sz="1600" b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189.619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205.141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0.0517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0.0310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0.0029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3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ter_rec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208.261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200.214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0.0453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0.0133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3825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572EA-4C4D-4BE3-A232-EDF450589E61}"/>
                  </a:ext>
                </a:extLst>
              </p:cNvPr>
              <p:cNvSpPr txBox="1"/>
              <p:nvPr/>
            </p:nvSpPr>
            <p:spPr>
              <a:xfrm>
                <a:off x="1672797" y="5670698"/>
                <a:ext cx="1725929" cy="489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indent="450215" algn="just" defTabSz="6858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𝒅𝑸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𝟏𝐞𝟕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572EA-4C4D-4BE3-A232-EDF450589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797" y="5670698"/>
                <a:ext cx="1725929" cy="48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5CCE61-94DA-461C-A821-47C13D2BAD9D}"/>
                  </a:ext>
                </a:extLst>
              </p:cNvPr>
              <p:cNvSpPr txBox="1"/>
              <p:nvPr/>
            </p:nvSpPr>
            <p:spPr>
              <a:xfrm>
                <a:off x="1666677" y="6151874"/>
                <a:ext cx="1822146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𝟎𝟎𝟎𝟏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5CCE61-94DA-461C-A821-47C13D2B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77" y="6151874"/>
                <a:ext cx="1822146" cy="49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9B70F-A5FE-4A6F-8294-EF56CEC869AD}"/>
                  </a:ext>
                </a:extLst>
              </p:cNvPr>
              <p:cNvSpPr txBox="1"/>
              <p:nvPr/>
            </p:nvSpPr>
            <p:spPr>
              <a:xfrm>
                <a:off x="3398726" y="4781817"/>
                <a:ext cx="16799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 i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9B70F-A5FE-4A6F-8294-EF56CEC8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26" y="4781817"/>
                <a:ext cx="16799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8EBA81-2AE4-4420-AB9A-13B1D2D42FF5}"/>
                  </a:ext>
                </a:extLst>
              </p:cNvPr>
              <p:cNvSpPr txBox="1"/>
              <p:nvPr/>
            </p:nvSpPr>
            <p:spPr>
              <a:xfrm>
                <a:off x="5417819" y="5653215"/>
                <a:ext cx="1985346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𝒓𝑫</m:t>
                          </m:r>
                          <m:r>
                            <a:rPr lang="ru-RU" sz="1600" b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𝒓𝒆𝒄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𝟏𝐞𝟗</m:t>
                      </m:r>
                    </m:oMath>
                  </m:oMathPara>
                </a14:m>
                <a:endParaRPr lang="ru-RU" sz="1600" b="1" i="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8EBA81-2AE4-4420-AB9A-13B1D2D4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9" y="5653215"/>
                <a:ext cx="1985346" cy="474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BE2FB-0733-45F4-A0FB-2BC2CCDAAD90}"/>
                  </a:ext>
                </a:extLst>
              </p:cNvPr>
              <p:cNvSpPr txBox="1"/>
              <p:nvPr/>
            </p:nvSpPr>
            <p:spPr>
              <a:xfrm>
                <a:off x="5792357" y="6246946"/>
                <a:ext cx="1516760" cy="346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200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𝒓𝑫</m:t>
                          </m:r>
                          <m:r>
                            <a:rPr lang="ru-RU" sz="1600" b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𝒅𝒊𝒔</m:t>
                          </m:r>
                        </m:sub>
                      </m:sSub>
                      <m:r>
                        <a:rPr lang="ru-RU" sz="1600" b="1" kern="120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ru-RU" sz="1600" b="1" i="0" kern="120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𝟏𝐞𝟗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BE2FB-0733-45F4-A0FB-2BC2CCDAA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357" y="6246946"/>
                <a:ext cx="1516760" cy="346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5EC77-37BB-455A-902C-366EAF6978A1}"/>
                  </a:ext>
                </a:extLst>
              </p:cNvPr>
              <p:cNvSpPr txBox="1"/>
              <p:nvPr/>
            </p:nvSpPr>
            <p:spPr>
              <a:xfrm>
                <a:off x="3804611" y="5284299"/>
                <a:ext cx="1364741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𝒑𝒓𝒐𝒑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𝟐𝟗𝟎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5EC77-37BB-455A-902C-366EAF69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611" y="5284299"/>
                <a:ext cx="1364741" cy="360612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9334D-982C-4B64-865D-08D3B1B39B34}"/>
                  </a:ext>
                </a:extLst>
              </p:cNvPr>
              <p:cNvSpPr txBox="1"/>
              <p:nvPr/>
            </p:nvSpPr>
            <p:spPr>
              <a:xfrm>
                <a:off x="5417819" y="4775597"/>
                <a:ext cx="2080261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𝒕𝒓𝒂𝒏𝒔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𝒔𝒐𝒍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𝟖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9334D-982C-4B64-865D-08D3B1B3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9" y="4775597"/>
                <a:ext cx="2080261" cy="474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179AD-945C-4E5D-97DA-65236EC4B4AE}"/>
                  </a:ext>
                </a:extLst>
              </p:cNvPr>
              <p:cNvSpPr txBox="1"/>
              <p:nvPr/>
            </p:nvSpPr>
            <p:spPr>
              <a:xfrm>
                <a:off x="3398726" y="6149191"/>
                <a:ext cx="2184462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𝒕𝒓𝒂𝒏𝒔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179AD-945C-4E5D-97DA-65236EC4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26" y="6149191"/>
                <a:ext cx="2184462" cy="4741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8A845-A49C-4615-99D6-C5FC4F3D6EAD}"/>
                  </a:ext>
                </a:extLst>
              </p:cNvPr>
              <p:cNvSpPr txBox="1"/>
              <p:nvPr/>
            </p:nvSpPr>
            <p:spPr>
              <a:xfrm>
                <a:off x="3411446" y="5680454"/>
                <a:ext cx="16460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𝒊𝒏𝒉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𝟏𝐞𝟓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8A845-A49C-4615-99D6-C5FC4F3D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446" y="5680454"/>
                <a:ext cx="164609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0E5C04-78EF-4E2D-B779-5BBE50095170}"/>
                  </a:ext>
                </a:extLst>
              </p:cNvPr>
              <p:cNvSpPr txBox="1"/>
              <p:nvPr/>
            </p:nvSpPr>
            <p:spPr>
              <a:xfrm>
                <a:off x="5424972" y="5179111"/>
                <a:ext cx="2119883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𝒕𝒆𝒓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𝒓𝒆𝒄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𝐞𝟔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0E5C04-78EF-4E2D-B779-5BBE50095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72" y="5179111"/>
                <a:ext cx="2119883" cy="474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709A5D-DF2F-462F-938C-5C2E85C87335}"/>
                  </a:ext>
                </a:extLst>
              </p:cNvPr>
              <p:cNvSpPr txBox="1"/>
              <p:nvPr/>
            </p:nvSpPr>
            <p:spPr>
              <a:xfrm>
                <a:off x="1672797" y="5189055"/>
                <a:ext cx="1822146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𝒅𝒊𝒇𝒇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709A5D-DF2F-462F-938C-5C2E85C8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797" y="5189055"/>
                <a:ext cx="1822146" cy="496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409EF-8A03-4FEB-B05D-1159DD1B1D8C}"/>
                  </a:ext>
                </a:extLst>
              </p:cNvPr>
              <p:cNvSpPr txBox="1"/>
              <p:nvPr/>
            </p:nvSpPr>
            <p:spPr>
              <a:xfrm>
                <a:off x="2068731" y="4852982"/>
                <a:ext cx="14063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ru-RU" sz="16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𝟎𝟎𝟓𝟒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409EF-8A03-4FEB-B05D-1159DD1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31" y="4852982"/>
                <a:ext cx="140637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17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6" name="Object 23">
                        <a:extLst>
                          <a:ext uri="{FF2B5EF4-FFF2-40B4-BE49-F238E27FC236}">
                            <a16:creationId xmlns:a16="http://schemas.microsoft.com/office/drawing/2014/main" id="{00B8CA38-CACC-44DD-938C-A6B5C05E5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0" y="3014526"/>
            <a:ext cx="4612311" cy="26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b="0" i="1" dirty="0">
                    <a:latin typeface="Cambria Math" panose="02040503050406030204" pitchFamily="18" charset="0"/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05367" y="690785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67" y="690785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60944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974928" y="3579627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28" y="3579627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523960" y="3145834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75618"/>
            <a:ext cx="4554197" cy="3187938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вязкостей и коэффициентов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958621"/>
              </p:ext>
            </p:extLst>
          </p:nvPr>
        </p:nvGraphicFramePr>
        <p:xfrm>
          <a:off x="1580312" y="4029076"/>
          <a:ext cx="6094412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Worksheet" r:id="rId5" imgW="4853796" imgH="1409780" progId="Excel.Sheet.12">
                  <p:embed/>
                </p:oleObj>
              </mc:Choice>
              <mc:Fallback>
                <p:oleObj name="Worksheet" r:id="rId5" imgW="4853796" imgH="1409780" progId="Excel.Sheet.12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5411D0B9-6262-49DE-A966-538C721E0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0312" y="4029076"/>
                        <a:ext cx="6094412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4523594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3670860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2865301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Объект 22">
            <a:extLst>
              <a:ext uri="{FF2B5EF4-FFF2-40B4-BE49-F238E27FC236}">
                <a16:creationId xmlns:a16="http://schemas.microsoft.com/office/drawing/2014/main" id="{42B08FF6-1AED-43BE-9267-9551EDD00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518" y="700425"/>
            <a:ext cx="4518758" cy="316313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D8ADEE-5639-4121-BBE4-F04F1FC8612C}"/>
              </a:ext>
            </a:extLst>
          </p:cNvPr>
          <p:cNvSpPr/>
          <p:nvPr/>
        </p:nvSpPr>
        <p:spPr>
          <a:xfrm>
            <a:off x="6102665" y="4104813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/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6FD0E10-A0E6-4400-9570-53E94C6F24B8}"/>
              </a:ext>
            </a:extLst>
          </p:cNvPr>
          <p:cNvSpPr/>
          <p:nvPr/>
        </p:nvSpPr>
        <p:spPr>
          <a:xfrm>
            <a:off x="5390113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/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/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C0BDE40-F756-4586-8AB4-90E89A3F8BE2}"/>
              </a:ext>
            </a:extLst>
          </p:cNvPr>
          <p:cNvSpPr/>
          <p:nvPr/>
        </p:nvSpPr>
        <p:spPr>
          <a:xfrm>
            <a:off x="6992579" y="4090307"/>
            <a:ext cx="207512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/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EF0130-17C1-4B1B-AA22-58A8D73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B38FEE-F4C9-4AC4-A0A3-F064C168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2772954"/>
            <a:ext cx="9144000" cy="6966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8392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22842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инициируемой системой о-хинон/амин, </a:t>
            </a:r>
            <a:br>
              <a:rPr lang="ru-RU" sz="2400" dirty="0"/>
            </a:br>
            <a:r>
              <a:rPr lang="ru-RU" sz="2400" dirty="0"/>
              <a:t>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 оценка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Изучение влияния параметров (констант скоростей) на концентрацию действующих компонентов в системе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Выбор наиболее оптимального метода численного решения системы.</a:t>
            </a:r>
          </a:p>
          <a:p>
            <a:pPr marL="804863" indent="-447675">
              <a:buFont typeface="Wingdings" panose="05000000000000000000" pitchFamily="2" charset="2"/>
              <a:buChar char="q"/>
            </a:pPr>
            <a:r>
              <a:rPr lang="ru-RU" dirty="0"/>
              <a:t>Оценка коэффициентов диффузии компонентов.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Учет диффузионных процессов при полимеризации.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A817DF-14E5-4F5C-81AE-73990DED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B4C2C-2D0A-4396-A0D2-72DC1D17CB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A2FD59-BEE9-4F3B-A395-A0F1C2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25921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85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75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" y="3633223"/>
            <a:ext cx="4506007" cy="28854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882" y="695252"/>
            <a:ext cx="4527345" cy="28269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6659" y="3631724"/>
            <a:ext cx="4512101" cy="2885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3975"/>
            <a:ext cx="4527344" cy="2861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30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,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9" y="3659094"/>
            <a:ext cx="4509629" cy="2933729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"/>
          <a:stretch/>
        </p:blipFill>
        <p:spPr>
          <a:xfrm>
            <a:off x="12154" y="591955"/>
            <a:ext cx="4527380" cy="2979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98734" y="4717780"/>
                <a:ext cx="1653914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4" y="4717780"/>
                <a:ext cx="1653914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09B93A-4C3B-4037-A671-80504F303F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040" y="3640625"/>
            <a:ext cx="4500554" cy="29570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64FF30-1C51-44A6-924F-0FA42B1CF7C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688" y="628531"/>
            <a:ext cx="4496865" cy="2957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DA53627-BF91-46EB-B52E-CB06E8BD67D9}"/>
                  </a:ext>
                </a:extLst>
              </p:cNvPr>
              <p:cNvSpPr/>
              <p:nvPr/>
            </p:nvSpPr>
            <p:spPr>
              <a:xfrm>
                <a:off x="7777787" y="2546091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DA53627-BF91-46EB-B52E-CB06E8BD6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87" y="2546091"/>
                <a:ext cx="1237711" cy="62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95D800-B6A9-4DF9-976E-00AC865DF92D}"/>
                  </a:ext>
                </a:extLst>
              </p:cNvPr>
              <p:cNvSpPr/>
              <p:nvPr/>
            </p:nvSpPr>
            <p:spPr>
              <a:xfrm>
                <a:off x="7889612" y="5480955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95D800-B6A9-4DF9-976E-00AC865DF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12" y="5480955"/>
                <a:ext cx="101406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35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" y="3643351"/>
            <a:ext cx="4521416" cy="28699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536" y="621525"/>
            <a:ext cx="4462174" cy="289432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192" y="582612"/>
            <a:ext cx="4539536" cy="2933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69164" y="2204091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64" y="2204091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7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14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=2.3∗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=1.6∗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066141-AC06-40F2-8960-16765A74A344}"/>
              </a:ext>
            </a:extLst>
          </p:cNvPr>
          <p:cNvSpPr/>
          <p:nvPr/>
        </p:nvSpPr>
        <p:spPr>
          <a:xfrm>
            <a:off x="833120" y="3794837"/>
            <a:ext cx="198120" cy="391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Реагирующие вещества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319655"/>
              </p:ext>
            </p:extLst>
          </p:nvPr>
        </p:nvGraphicFramePr>
        <p:xfrm>
          <a:off x="3857625" y="3109119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7625" y="3109119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8750" y="2743200"/>
            <a:ext cx="3352800" cy="2052638"/>
            <a:chOff x="158750" y="2536899"/>
            <a:chExt cx="3352800" cy="2052638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377190"/>
                </p:ext>
              </p:extLst>
            </p:nvPr>
          </p:nvGraphicFramePr>
          <p:xfrm>
            <a:off x="158750" y="2536899"/>
            <a:ext cx="3352800" cy="205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" name="CS ChemDraw Drawing" r:id="rId9" imgW="3352723" imgH="2052794" progId="ChemDraw.Document.6.0">
                    <p:embed/>
                  </p:oleObj>
                </mc:Choice>
                <mc:Fallback>
                  <p:oleObj name="CS ChemDraw Drawing" r:id="rId9" imgW="3352723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50" y="2536899"/>
                          <a:ext cx="3352800" cy="205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40ACB30-5D84-482F-8229-3F8F89B38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62017"/>
              </p:ext>
            </p:extLst>
          </p:nvPr>
        </p:nvGraphicFramePr>
        <p:xfrm>
          <a:off x="5830888" y="1885950"/>
          <a:ext cx="3287712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CS ChemDraw Drawing" r:id="rId11" imgW="3287086" imgH="2038976" progId="ChemDraw.Document.6.0">
                  <p:embed/>
                </p:oleObj>
              </mc:Choice>
              <mc:Fallback>
                <p:oleObj name="CS ChemDraw Drawing" r:id="rId11" imgW="3287086" imgH="2038976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340ACB30-5D84-482F-8229-3F8F89B3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30888" y="1885950"/>
                        <a:ext cx="3287712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14F5D6F-777E-4607-88A9-FE8ADC78B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176861"/>
              </p:ext>
            </p:extLst>
          </p:nvPr>
        </p:nvGraphicFramePr>
        <p:xfrm>
          <a:off x="5829300" y="4181475"/>
          <a:ext cx="32861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CS ChemDraw Drawing" r:id="rId13" imgW="3285552" imgH="2119736" progId="ChemDraw.Document.6.0">
                  <p:embed/>
                </p:oleObj>
              </mc:Choice>
              <mc:Fallback>
                <p:oleObj name="CS ChemDraw Drawing" r:id="rId13" imgW="3285552" imgH="2119736" progId="ChemDraw.Document.6.0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314F5D6F-777E-4607-88A9-FE8ADC78B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29300" y="4181475"/>
                        <a:ext cx="3286125" cy="211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210066A-32D8-49B6-AD69-372D04FF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96309"/>
              </p:ext>
            </p:extLst>
          </p:nvPr>
        </p:nvGraphicFramePr>
        <p:xfrm>
          <a:off x="3857625" y="4795838"/>
          <a:ext cx="1444625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CS ChemDraw Drawing" r:id="rId15" imgW="1444637" imgH="1836306" progId="ChemDraw.Document.6.0">
                  <p:embed/>
                </p:oleObj>
              </mc:Choice>
              <mc:Fallback>
                <p:oleObj name="CS ChemDraw Drawing" r:id="rId15" imgW="1444637" imgH="1836306" progId="ChemDraw.Document.6.0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5210066A-32D8-49B6-AD69-372D04FF6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57625" y="4795838"/>
                        <a:ext cx="1444625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983675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ru-R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num>
                            <m:den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8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472292" y="268793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43" r="56068"/>
          <a:stretch/>
        </p:blipFill>
        <p:spPr>
          <a:xfrm>
            <a:off x="1213967" y="4567132"/>
            <a:ext cx="1936744" cy="54066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/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BCBACF5-0552-4CBB-B685-436216F27121}"/>
              </a:ext>
            </a:extLst>
          </p:cNvPr>
          <p:cNvCxnSpPr>
            <a:cxnSpLocks/>
          </p:cNvCxnSpPr>
          <p:nvPr/>
        </p:nvCxnSpPr>
        <p:spPr>
          <a:xfrm>
            <a:off x="3006090" y="3478530"/>
            <a:ext cx="0" cy="85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/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8FEA6AC-B0F7-4F37-B7AD-7316A2A54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4960"/>
              </p:ext>
            </p:extLst>
          </p:nvPr>
        </p:nvGraphicFramePr>
        <p:xfrm>
          <a:off x="622771" y="4973181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6DF5C01-2768-4071-A495-F150144831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1" y="4973181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81C0D0-6837-440F-AF46-9C8B7ACF5B18}"/>
              </a:ext>
            </a:extLst>
          </p:cNvPr>
          <p:cNvGrpSpPr/>
          <p:nvPr/>
        </p:nvGrpSpPr>
        <p:grpSpPr>
          <a:xfrm>
            <a:off x="5104628" y="5944003"/>
            <a:ext cx="3354895" cy="383733"/>
            <a:chOff x="8976361" y="5131908"/>
            <a:chExt cx="3354895" cy="38373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C561298-13D7-4C3C-8D6A-BEC919E56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591"/>
            <a:stretch/>
          </p:blipFill>
          <p:spPr>
            <a:xfrm>
              <a:off x="9619489" y="5131908"/>
              <a:ext cx="2711767" cy="3837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A86BD5-6B17-4DC3-A50A-3D422E656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" r="82827" b="-1"/>
            <a:stretch/>
          </p:blipFill>
          <p:spPr>
            <a:xfrm>
              <a:off x="8976361" y="5131908"/>
              <a:ext cx="643128" cy="383721"/>
            </a:xfrm>
            <a:prstGeom prst="rect">
              <a:avLst/>
            </a:prstGeom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C304CB-8F4B-4110-8ED5-4E50C83739A7}"/>
              </a:ext>
            </a:extLst>
          </p:cNvPr>
          <p:cNvSpPr/>
          <p:nvPr/>
        </p:nvSpPr>
        <p:spPr>
          <a:xfrm>
            <a:off x="624762" y="4957841"/>
            <a:ext cx="7888695" cy="1398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448E51C-95F9-4EB4-A55C-4807D6E70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BDD1B98-B667-481A-B108-293EDFF58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Радикальные Реакции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28764"/>
              </p:ext>
            </p:extLst>
          </p:nvPr>
        </p:nvGraphicFramePr>
        <p:xfrm>
          <a:off x="626652" y="1063311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3C38A6D-E6A3-4B29-9321-551B37E9A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2" y="1063311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4462" y="2400396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565" y="250434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9355" y="195206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979031-0837-4C4F-9FB9-FB22FE5417E6}"/>
              </a:ext>
            </a:extLst>
          </p:cNvPr>
          <p:cNvSpPr/>
          <p:nvPr/>
        </p:nvSpPr>
        <p:spPr>
          <a:xfrm>
            <a:off x="626653" y="694324"/>
            <a:ext cx="7888695" cy="12577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/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~0.5∗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47200"/>
              </p:ext>
            </p:extLst>
          </p:nvPr>
        </p:nvGraphicFramePr>
        <p:xfrm>
          <a:off x="1360511" y="1485498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0025CC5-ADF8-4242-9BAB-485B07E48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1485498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5544</TotalTime>
  <Words>914</Words>
  <Application>Microsoft Office PowerPoint</Application>
  <PresentationFormat>Экран (4:3)</PresentationFormat>
  <Paragraphs>295</Paragraphs>
  <Slides>27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Реагирующие вещества</vt:lpstr>
      <vt:lpstr>Активация хинона</vt:lpstr>
      <vt:lpstr>Фотовосстановление</vt:lpstr>
      <vt:lpstr>Реакции фенолэфира</vt:lpstr>
      <vt:lpstr>Радикальные Реакции</vt:lpstr>
      <vt:lpstr>Фотодекарбонилирование</vt:lpstr>
      <vt:lpstr>Рост и передача цепи</vt:lpstr>
      <vt:lpstr>Ингибирование и обрыв</vt:lpstr>
      <vt:lpstr>Исследование кинетики ОКМ-2</vt:lpstr>
      <vt:lpstr>Исследование кинетики ДМЭГ</vt:lpstr>
      <vt:lpstr>Исследование кинетики ПЭТА</vt:lpstr>
      <vt:lpstr>Влияние констант скорости на кинетику</vt:lpstr>
      <vt:lpstr>Описание диффузионной модели</vt:lpstr>
      <vt:lpstr>ДИФФУЗИЯ. ВЯЗКОСТЬ</vt:lpstr>
      <vt:lpstr>Нахождение вязкостей и коэффициентов диффузии</vt:lpstr>
      <vt:lpstr>ВЫВОДЫ</vt:lpstr>
      <vt:lpstr>Спасибо за внимание !</vt:lpstr>
      <vt:lpstr>Благодарности</vt:lpstr>
      <vt:lpstr>Редукция схемы фотоинициирования</vt:lpstr>
      <vt:lpstr>Редукция схемы полимеризации</vt:lpstr>
      <vt:lpstr>Влияние k_l, k_diff, k_r, k_p</vt:lpstr>
      <vt:lpstr>Влияние k_dQ, k_(rD-rec), k_(rD-dis), k_prop, k_inh</vt:lpstr>
      <vt:lpstr>Влияние k_(trans-sol), k_(trans-m), k_(ter-rec) на конверсию</vt:lpstr>
      <vt:lpstr>НАХОЖДЕНИЕ ВЯЗКОСТЕЙ</vt:lpstr>
      <vt:lpstr>МОЛЕКУЛЯРНАЯ ДИНАМИКА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273</cp:revision>
  <dcterms:created xsi:type="dcterms:W3CDTF">2024-04-02T18:34:12Z</dcterms:created>
  <dcterms:modified xsi:type="dcterms:W3CDTF">2024-06-02T11:20:00Z</dcterms:modified>
</cp:coreProperties>
</file>